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214923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192369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399935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3809189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362832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9FB920A-40CA-4C3C-A4B3-AF1C3EF76706}"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18739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9FB920A-40CA-4C3C-A4B3-AF1C3EF76706}" type="datetimeFigureOut">
              <a:rPr lang="ar-IQ" smtClean="0"/>
              <a:t>13/01/1441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54645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9FB920A-40CA-4C3C-A4B3-AF1C3EF76706}" type="datetimeFigureOut">
              <a:rPr lang="ar-IQ" smtClean="0"/>
              <a:t>13/01/1441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2589709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9FB920A-40CA-4C3C-A4B3-AF1C3EF76706}" type="datetimeFigureOut">
              <a:rPr lang="ar-IQ" smtClean="0"/>
              <a:t>13/01/1441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251616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9FB920A-40CA-4C3C-A4B3-AF1C3EF76706}"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3914459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9FB920A-40CA-4C3C-A4B3-AF1C3EF76706}"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7FA9DD9-261F-462A-83CD-3A500F57ADA5}" type="slidenum">
              <a:rPr lang="ar-IQ" smtClean="0"/>
              <a:t>‹#›</a:t>
            </a:fld>
            <a:endParaRPr lang="ar-IQ"/>
          </a:p>
        </p:txBody>
      </p:sp>
    </p:spTree>
    <p:extLst>
      <p:ext uri="{BB962C8B-B14F-4D97-AF65-F5344CB8AC3E}">
        <p14:creationId xmlns:p14="http://schemas.microsoft.com/office/powerpoint/2010/main" val="147400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9FB920A-40CA-4C3C-A4B3-AF1C3EF76706}" type="datetimeFigureOut">
              <a:rPr lang="ar-IQ" smtClean="0"/>
              <a:t>13/01/1441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FA9DD9-261F-462A-83CD-3A500F57ADA5}" type="slidenum">
              <a:rPr lang="ar-IQ" smtClean="0"/>
              <a:t>‹#›</a:t>
            </a:fld>
            <a:endParaRPr lang="ar-IQ"/>
          </a:p>
        </p:txBody>
      </p:sp>
    </p:spTree>
    <p:extLst>
      <p:ext uri="{BB962C8B-B14F-4D97-AF65-F5344CB8AC3E}">
        <p14:creationId xmlns:p14="http://schemas.microsoft.com/office/powerpoint/2010/main" val="1075435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39"/>
            <a:ext cx="7772400" cy="1080121"/>
          </a:xfrm>
        </p:spPr>
        <p:txBody>
          <a:bodyPr>
            <a:normAutofit fontScale="90000"/>
          </a:bodyPr>
          <a:lstStyle/>
          <a:p>
            <a:r>
              <a:rPr lang="ar-IQ" b="1" dirty="0" smtClean="0">
                <a:solidFill>
                  <a:srgbClr val="C00000"/>
                </a:solidFill>
                <a:effectLst/>
                <a:ea typeface="Times New Roman"/>
                <a:cs typeface="Simplified Arabic"/>
              </a:rPr>
              <a:t>سادساً : مهارة المراوغة  </a:t>
            </a:r>
            <a:r>
              <a:rPr lang="en-US" b="1" dirty="0" smtClean="0">
                <a:solidFill>
                  <a:srgbClr val="C00000"/>
                </a:solidFill>
                <a:effectLst/>
                <a:latin typeface="Simplified Arabic"/>
                <a:ea typeface="Times New Roman"/>
              </a:rPr>
              <a:t> Dribbling Skill</a:t>
            </a:r>
            <a:endParaRPr lang="ar-IQ" dirty="0"/>
          </a:p>
        </p:txBody>
      </p:sp>
      <p:sp>
        <p:nvSpPr>
          <p:cNvPr id="3" name="عنوان فرعي 2"/>
          <p:cNvSpPr>
            <a:spLocks noGrp="1"/>
          </p:cNvSpPr>
          <p:nvPr>
            <p:ph type="subTitle" idx="1"/>
          </p:nvPr>
        </p:nvSpPr>
        <p:spPr>
          <a:xfrm>
            <a:off x="107504" y="1340768"/>
            <a:ext cx="8856984" cy="5400600"/>
          </a:xfrm>
        </p:spPr>
        <p:txBody>
          <a:bodyPr>
            <a:noAutofit/>
          </a:bodyPr>
          <a:lstStyle/>
          <a:p>
            <a:pPr algn="just"/>
            <a:r>
              <a:rPr lang="ar-IQ" dirty="0" smtClean="0">
                <a:solidFill>
                  <a:schemeClr val="tx1"/>
                </a:solidFill>
                <a:effectLst/>
                <a:ea typeface="Times New Roman"/>
                <a:cs typeface="Simplified Arabic"/>
              </a:rPr>
              <a:t>  وهي من المهارات الأساسية بكرة القدم والتي لها وقع على الجمهور حيث يتفاعل مع اللاعب الذي يجيد هذه المهارة ويتقنها ، </a:t>
            </a:r>
            <a:r>
              <a:rPr lang="ar-IQ" dirty="0" smtClean="0">
                <a:solidFill>
                  <a:srgbClr val="FF0000"/>
                </a:solidFill>
                <a:effectLst/>
                <a:ea typeface="Times New Roman"/>
                <a:cs typeface="Simplified Arabic"/>
              </a:rPr>
              <a:t>وهي فن التخلص من اللاعب المنافس وخداعه وإبقاء الكرة تحت سيطرة اللاعب والتحكم فيها في أي جزء من الملعب</a:t>
            </a:r>
            <a:r>
              <a:rPr lang="ar-IQ" dirty="0" smtClean="0">
                <a:solidFill>
                  <a:schemeClr val="tx1"/>
                </a:solidFill>
                <a:effectLst/>
                <a:ea typeface="Times New Roman"/>
                <a:cs typeface="Simplified Arabic"/>
              </a:rPr>
              <a:t> , ونظراً لأن أغلب مواقف المراوغة بكرة القدم هي كفاح بين لاعبين أثنين أحدهما مهاجم والأخر مدافع , لذلك عند تنفيذ المراوغة يجب التأكيد على ناحية مهمة وهي التوقيت وسرعة رد الفعل بأقل وقت ممكن مع السيطرة التامة على الكرة ، في حالة عدم وجود زميل يمكن تمرير الكرة إليه ويجب أللا يلجأ اليها اللاعب في حالة الهجوم المعاكس أو عند وجود خشونة متعمدة في بعض الأحيان من قبل الفريق المنافس . </a:t>
            </a:r>
            <a:endParaRPr lang="ar-IQ" dirty="0">
              <a:solidFill>
                <a:schemeClr val="tx1"/>
              </a:solidFill>
            </a:endParaRPr>
          </a:p>
        </p:txBody>
      </p:sp>
    </p:spTree>
    <p:extLst>
      <p:ext uri="{BB962C8B-B14F-4D97-AF65-F5344CB8AC3E}">
        <p14:creationId xmlns:p14="http://schemas.microsoft.com/office/powerpoint/2010/main" val="27972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480720"/>
          </a:xfrm>
        </p:spPr>
        <p:txBody>
          <a:bodyPr>
            <a:normAutofit fontScale="92500" lnSpcReduction="20000"/>
          </a:bodyPr>
          <a:lstStyle/>
          <a:p>
            <a:pPr marL="0" indent="0" algn="just">
              <a:buNone/>
            </a:pPr>
            <a:r>
              <a:rPr lang="ar-IQ" sz="3600" b="1" dirty="0" smtClean="0">
                <a:solidFill>
                  <a:srgbClr val="0070C0"/>
                </a:solidFill>
                <a:effectLst/>
                <a:latin typeface="Times New Roman"/>
                <a:ea typeface="Times New Roman"/>
                <a:cs typeface="Simplified Arabic"/>
              </a:rPr>
              <a:t>* أهداف المراوغة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التخلص من لاعب الفريق المنافس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إرباك مدافعي الخصم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سحب المراقبة عن اللاعب الزميل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بقاء الكرة تحت سيطرة الفريق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5- خلق وضع يسمح فيه اللاعب من المناولة أو التهديف . </a:t>
            </a:r>
            <a:endParaRPr lang="en-US" dirty="0" smtClean="0">
              <a:effectLst/>
              <a:latin typeface="Times New Roman"/>
              <a:ea typeface="Times New Roman"/>
              <a:cs typeface="Simplified Arabic"/>
            </a:endParaRPr>
          </a:p>
          <a:p>
            <a:pPr marL="0" indent="0" algn="just">
              <a:buNone/>
            </a:pPr>
            <a:r>
              <a:rPr lang="ar-IQ" sz="3600" b="1" dirty="0" smtClean="0">
                <a:solidFill>
                  <a:srgbClr val="00B050"/>
                </a:solidFill>
                <a:effectLst/>
                <a:latin typeface="Times New Roman"/>
                <a:ea typeface="Times New Roman"/>
                <a:cs typeface="Simplified Arabic"/>
              </a:rPr>
              <a:t>* المواقف التي يستخدم اللاعب فيها المراوغة هي ما يلي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عندما يجد المهاجم نفسه تحت مراقبة شديدة وصعوبة المناولة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ظهور لاعب مدافع بشكل مفاجئ أمام المهاجم أو بجانبه مما يضطره الى المراوغة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في حالة إذا كان عدد المدافعين أكثر من المهاجمين ويصعب فيه التمرير بينهم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إذا كان اللاعب المهاجم تحت ضغط مصيدة التسلل وجب عليه القيام بالمراوغة لتحسين موقف زملائه . </a:t>
            </a:r>
            <a:endParaRPr lang="en-US" dirty="0" smtClean="0">
              <a:effectLst/>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262243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a:bodyPr>
          <a:lstStyle/>
          <a:p>
            <a:pPr marL="0" indent="0" algn="just">
              <a:buNone/>
            </a:pPr>
            <a:r>
              <a:rPr lang="ar-IQ" sz="3600" b="1" dirty="0" smtClean="0">
                <a:solidFill>
                  <a:srgbClr val="00B050"/>
                </a:solidFill>
                <a:effectLst/>
                <a:latin typeface="Times New Roman"/>
                <a:ea typeface="Times New Roman"/>
                <a:cs typeface="Simplified Arabic"/>
              </a:rPr>
              <a:t>* مميزات اللاعب المراوغ الجيد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أن يكون سريعاً ويمتلك رشاقة في الحركة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أن يكون توقيته سليماً في اختيار اللحظة المناسبة للمراوغة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أن يتقن كافة أنواع المراوغة لكي يستخدمها وفق الموقف المطلوب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أن يمتاز بالثقة العالية بالنفس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5- أن يهتم بعنصر مفاجأة اللاعب . </a:t>
            </a:r>
            <a:endParaRPr lang="en-US" dirty="0" smtClean="0">
              <a:effectLst/>
              <a:latin typeface="Times New Roman"/>
              <a:ea typeface="Times New Roman"/>
              <a:cs typeface="Simplified Arabic"/>
            </a:endParaRPr>
          </a:p>
          <a:p>
            <a:pPr marL="0" indent="0" algn="just">
              <a:buNone/>
            </a:pPr>
            <a:r>
              <a:rPr lang="ar-IQ" sz="3600" b="1" dirty="0" smtClean="0">
                <a:solidFill>
                  <a:srgbClr val="00B050"/>
                </a:solidFill>
                <a:effectLst/>
                <a:latin typeface="Times New Roman"/>
                <a:ea typeface="Times New Roman"/>
                <a:cs typeface="Simplified Arabic"/>
              </a:rPr>
              <a:t>* مراحل تنفيذ المراوغة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أ- المرحلة الاولى :</a:t>
            </a:r>
            <a:r>
              <a:rPr lang="ar-IQ" dirty="0" smtClean="0">
                <a:effectLst/>
                <a:latin typeface="Times New Roman"/>
                <a:ea typeface="Times New Roman"/>
                <a:cs typeface="Simplified Arabic"/>
              </a:rPr>
              <a:t> مرحلة التفكير والحل الذهني لما سيقوم به اللاعب طبقاً للموقف المعين .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ب- المرحلة الثانية :</a:t>
            </a:r>
            <a:r>
              <a:rPr lang="ar-IQ" dirty="0" smtClean="0">
                <a:effectLst/>
                <a:latin typeface="Times New Roman"/>
                <a:ea typeface="Times New Roman"/>
                <a:cs typeface="Simplified Arabic"/>
              </a:rPr>
              <a:t> الحركة الكاذبة والعملية الوهمية لخداع المنافس .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ج- المرحلة الثالثة :</a:t>
            </a:r>
            <a:r>
              <a:rPr lang="ar-IQ" dirty="0" smtClean="0">
                <a:effectLst/>
                <a:latin typeface="Times New Roman"/>
                <a:ea typeface="Times New Roman"/>
                <a:cs typeface="Simplified Arabic"/>
              </a:rPr>
              <a:t> أداء الفعالية الحقيقة ويجب أن تكون حركة سريعة ومباغتة . </a:t>
            </a:r>
            <a:endParaRPr lang="en-US" dirty="0">
              <a:effectLst/>
              <a:latin typeface="Times New Roman"/>
              <a:ea typeface="Times New Roman"/>
              <a:cs typeface="Simplified Arabic"/>
            </a:endParaRPr>
          </a:p>
        </p:txBody>
      </p:sp>
    </p:spTree>
    <p:extLst>
      <p:ext uri="{BB962C8B-B14F-4D97-AF65-F5344CB8AC3E}">
        <p14:creationId xmlns:p14="http://schemas.microsoft.com/office/powerpoint/2010/main" val="442313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0000" lnSpcReduction="20000"/>
          </a:bodyPr>
          <a:lstStyle/>
          <a:p>
            <a:pPr marL="0" indent="0" algn="just">
              <a:buNone/>
              <a:tabLst>
                <a:tab pos="2315210" algn="l"/>
              </a:tabLst>
            </a:pPr>
            <a:r>
              <a:rPr lang="ar-IQ" sz="3600" b="1" dirty="0" smtClean="0">
                <a:solidFill>
                  <a:srgbClr val="00B050"/>
                </a:solidFill>
                <a:effectLst/>
                <a:latin typeface="Times New Roman"/>
                <a:ea typeface="Times New Roman"/>
                <a:cs typeface="Simplified Arabic"/>
              </a:rPr>
              <a:t>* أنواع المراوغة :</a:t>
            </a:r>
          </a:p>
          <a:p>
            <a:pPr marL="0" indent="0" algn="just">
              <a:buNone/>
              <a:tabLst>
                <a:tab pos="2315210" algn="l"/>
              </a:tabLst>
            </a:pPr>
            <a:r>
              <a:rPr lang="ar-IQ" sz="3600" b="1" dirty="0" smtClean="0">
                <a:solidFill>
                  <a:srgbClr val="7030A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b="1" dirty="0" smtClean="0">
                <a:solidFill>
                  <a:srgbClr val="7030A0"/>
                </a:solidFill>
                <a:effectLst/>
                <a:latin typeface="Times New Roman"/>
                <a:ea typeface="Times New Roman"/>
                <a:cs typeface="Simplified Arabic"/>
              </a:rPr>
              <a:t>أولاً :</a:t>
            </a:r>
            <a:r>
              <a:rPr lang="ar-IQ" sz="2800" dirty="0" smtClean="0">
                <a:solidFill>
                  <a:srgbClr val="7030A0"/>
                </a:solidFill>
                <a:effectLst/>
                <a:latin typeface="Times New Roman"/>
                <a:ea typeface="Times New Roman"/>
                <a:cs typeface="Simplified Arabic"/>
              </a:rPr>
              <a:t> </a:t>
            </a:r>
            <a:r>
              <a:rPr lang="ar-IQ" b="1" dirty="0" smtClean="0">
                <a:solidFill>
                  <a:srgbClr val="7030A0"/>
                </a:solidFill>
                <a:effectLst/>
                <a:latin typeface="Times New Roman"/>
                <a:ea typeface="Times New Roman"/>
                <a:cs typeface="Simplified Arabic"/>
              </a:rPr>
              <a:t>المراوغة عندما يأتي اللاعب المنافس من الأمام</a:t>
            </a:r>
            <a:r>
              <a:rPr lang="ar-IQ" dirty="0" smtClean="0">
                <a:effectLst/>
                <a:latin typeface="Times New Roman"/>
                <a:ea typeface="Times New Roman"/>
                <a:cs typeface="Simplified Arabic"/>
              </a:rPr>
              <a:t> : يلجأ المهاجم الى هذا النوع من المراوغة عندما يتقدم بالكرة ويهاجمه المدافع من الأمام أي وجها لوجه . </a:t>
            </a:r>
            <a:endParaRPr lang="en-US" dirty="0" smtClean="0">
              <a:effectLst/>
              <a:latin typeface="Times New Roman"/>
              <a:ea typeface="Times New Roman"/>
              <a:cs typeface="Simplified Arabic"/>
            </a:endParaRPr>
          </a:p>
          <a:p>
            <a:pPr marL="0" indent="0" algn="just">
              <a:buNone/>
            </a:pPr>
            <a:r>
              <a:rPr lang="ar-IQ" b="1" dirty="0" smtClean="0">
                <a:solidFill>
                  <a:srgbClr val="7030A0"/>
                </a:solidFill>
                <a:effectLst/>
                <a:latin typeface="Times New Roman"/>
                <a:ea typeface="Times New Roman"/>
                <a:cs typeface="Simplified Arabic"/>
              </a:rPr>
              <a:t>ثانياً : المراوغة عندما يأتي اللاعب المنافس من الجانب</a:t>
            </a:r>
            <a:r>
              <a:rPr lang="ar-IQ" dirty="0" smtClean="0">
                <a:effectLst/>
                <a:latin typeface="Times New Roman"/>
                <a:ea typeface="Times New Roman"/>
                <a:cs typeface="Simplified Arabic"/>
              </a:rPr>
              <a:t> : يكون لهذا النوع من المراوغة فائدة كبيرة عندما يتقدم اللاعب بسرعة كبيرة إلى الجهة الأخرى للتخلص من اللاعب المنافس . </a:t>
            </a:r>
            <a:endParaRPr lang="en-US" dirty="0" smtClean="0">
              <a:effectLst/>
              <a:latin typeface="Times New Roman"/>
              <a:ea typeface="Times New Roman"/>
              <a:cs typeface="Simplified Arabic"/>
            </a:endParaRPr>
          </a:p>
          <a:p>
            <a:pPr marL="0" indent="0" algn="just">
              <a:buNone/>
            </a:pPr>
            <a:r>
              <a:rPr lang="ar-IQ" b="1" dirty="0" smtClean="0">
                <a:solidFill>
                  <a:srgbClr val="7030A0"/>
                </a:solidFill>
                <a:effectLst/>
                <a:latin typeface="Times New Roman"/>
                <a:ea typeface="Times New Roman"/>
                <a:cs typeface="Simplified Arabic"/>
              </a:rPr>
              <a:t>ثالثاً :</a:t>
            </a:r>
            <a:r>
              <a:rPr lang="ar-IQ" dirty="0" smtClean="0">
                <a:solidFill>
                  <a:srgbClr val="7030A0"/>
                </a:solidFill>
                <a:effectLst/>
                <a:latin typeface="Times New Roman"/>
                <a:ea typeface="Times New Roman"/>
                <a:cs typeface="Simplified Arabic"/>
              </a:rPr>
              <a:t> </a:t>
            </a:r>
            <a:r>
              <a:rPr lang="ar-IQ" b="1" dirty="0" smtClean="0">
                <a:solidFill>
                  <a:srgbClr val="7030A0"/>
                </a:solidFill>
                <a:effectLst/>
                <a:latin typeface="Times New Roman"/>
                <a:ea typeface="Times New Roman"/>
                <a:cs typeface="Simplified Arabic"/>
              </a:rPr>
              <a:t>المراوغة عندما يأتي اللاعب المنافس من الخلف</a:t>
            </a:r>
            <a:r>
              <a:rPr lang="ar-IQ" dirty="0" smtClean="0">
                <a:effectLst/>
                <a:latin typeface="Times New Roman"/>
                <a:ea typeface="Times New Roman"/>
                <a:cs typeface="Simplified Arabic"/>
              </a:rPr>
              <a:t> : يلجأ اللاعب إلى هذه الطريقة من المراوغة عندما يكون مراقباً من قبل اللاعب المنافس ويعوق تقدمه بالكرة , وغالباً ما نلاحظ ذلك عندما يتراجع اللاعب المهاجم للخلف لاستلام الكرة فيتبعه اللاعب المدافع لمنعه من الاستدارة بالكرة ولغرض التخلص منه يقوم المهاجم </a:t>
            </a:r>
            <a:r>
              <a:rPr lang="ar-IQ" dirty="0" smtClean="0">
                <a:solidFill>
                  <a:srgbClr val="FF0000"/>
                </a:solidFill>
                <a:effectLst/>
                <a:latin typeface="Times New Roman"/>
                <a:ea typeface="Times New Roman"/>
                <a:cs typeface="Simplified Arabic"/>
              </a:rPr>
              <a:t>باستخدام الطرائق الآتية : </a:t>
            </a:r>
            <a:endParaRPr lang="en-US" dirty="0" smtClean="0">
              <a:solidFill>
                <a:srgbClr val="FF0000"/>
              </a:solidFill>
              <a:effectLst/>
              <a:latin typeface="Times New Roman"/>
              <a:ea typeface="Times New Roman"/>
              <a:cs typeface="Simplified Arabic"/>
            </a:endParaRPr>
          </a:p>
          <a:p>
            <a:pPr marL="0" indent="0" algn="just">
              <a:buNone/>
            </a:pPr>
            <a:r>
              <a:rPr lang="ar-IQ" b="1" dirty="0" smtClean="0">
                <a:solidFill>
                  <a:srgbClr val="FF0000"/>
                </a:solidFill>
                <a:effectLst/>
                <a:latin typeface="Times New Roman"/>
                <a:ea typeface="Times New Roman"/>
                <a:cs typeface="Simplified Arabic"/>
              </a:rPr>
              <a:t>أ- المراوغة بثني الجذع مرة واحدة :</a:t>
            </a:r>
            <a:r>
              <a:rPr lang="ar-IQ" dirty="0" smtClean="0">
                <a:solidFill>
                  <a:srgbClr val="FF0000"/>
                </a:solidFill>
                <a:effectLst/>
                <a:latin typeface="Times New Roman"/>
                <a:ea typeface="Times New Roman"/>
                <a:cs typeface="Simplified Arabic"/>
              </a:rPr>
              <a:t> </a:t>
            </a:r>
            <a:r>
              <a:rPr lang="ar-IQ" dirty="0" smtClean="0">
                <a:effectLst/>
                <a:latin typeface="Times New Roman"/>
                <a:ea typeface="Times New Roman"/>
                <a:cs typeface="Simplified Arabic"/>
              </a:rPr>
              <a:t>وفيها يقوم المهاجم قبل لحظة استلام الكرة بميل جسمه إلى جهة اليسار مثلاً فيتجه المدافع الذي يكون خلفه نحو تلك الجهة وبرشاقة وبسرعة كبيرة يتحول المهاجم مع الكرة نحو الجهة الأخرى للتخلص . </a:t>
            </a:r>
            <a:endParaRPr lang="en-US" dirty="0" smtClean="0">
              <a:effectLst/>
              <a:latin typeface="Times New Roman"/>
              <a:ea typeface="Times New Roman"/>
              <a:cs typeface="Simplified Arabic"/>
            </a:endParaRPr>
          </a:p>
          <a:p>
            <a:pPr marL="0" indent="0" algn="just">
              <a:buNone/>
            </a:pPr>
            <a:r>
              <a:rPr lang="ar-IQ" b="1" dirty="0" smtClean="0">
                <a:solidFill>
                  <a:srgbClr val="FF0000"/>
                </a:solidFill>
                <a:effectLst/>
                <a:latin typeface="Times New Roman"/>
                <a:ea typeface="Times New Roman"/>
                <a:cs typeface="Simplified Arabic"/>
              </a:rPr>
              <a:t>ب- المراوغة بالتمويه للجانب مرتين :</a:t>
            </a:r>
            <a:r>
              <a:rPr lang="ar-IQ" dirty="0" smtClean="0">
                <a:solidFill>
                  <a:srgbClr val="FF0000"/>
                </a:solidFill>
                <a:effectLst/>
                <a:latin typeface="Times New Roman"/>
                <a:ea typeface="Times New Roman"/>
                <a:cs typeface="Simplified Arabic"/>
              </a:rPr>
              <a:t> </a:t>
            </a:r>
            <a:r>
              <a:rPr lang="ar-IQ" dirty="0" smtClean="0">
                <a:effectLst/>
                <a:latin typeface="Times New Roman"/>
                <a:ea typeface="Times New Roman"/>
                <a:cs typeface="Simplified Arabic"/>
              </a:rPr>
              <a:t>ويلجأ المهاجم الى هذه الطريقة عندما لا يستجيب المدافع للخداع مرة واحدة فيقوم المهاجم قبل لحظة استلام الكرة يميل جسمه الى جهة اليسار ثم يتحول إلى جهة اليمين لإيهام المدافع الذي خلفه وبعدها وبسرعة خاطفة يغير اتجاه حركته إلى اليسار مرة أخرى ليستمر باندفاعه بالكرة . </a:t>
            </a:r>
            <a:endParaRPr lang="en-US" dirty="0" smtClean="0">
              <a:effectLst/>
              <a:latin typeface="Times New Roman"/>
              <a:ea typeface="Times New Roman"/>
              <a:cs typeface="Simplified Arabic"/>
            </a:endParaRPr>
          </a:p>
          <a:p>
            <a:pPr marL="0" indent="0" algn="just">
              <a:buNone/>
            </a:pPr>
            <a:r>
              <a:rPr lang="ar-IQ" b="1" dirty="0" smtClean="0">
                <a:solidFill>
                  <a:srgbClr val="FF0000"/>
                </a:solidFill>
                <a:effectLst/>
                <a:latin typeface="Times New Roman"/>
                <a:ea typeface="Times New Roman"/>
                <a:cs typeface="Simplified Arabic"/>
              </a:rPr>
              <a:t>ج- المراوغة بترك الكرة :</a:t>
            </a:r>
            <a:r>
              <a:rPr lang="ar-IQ" dirty="0" smtClean="0">
                <a:solidFill>
                  <a:srgbClr val="FF0000"/>
                </a:solidFill>
                <a:effectLst/>
                <a:latin typeface="Times New Roman"/>
                <a:ea typeface="Times New Roman"/>
                <a:cs typeface="Simplified Arabic"/>
              </a:rPr>
              <a:t> </a:t>
            </a:r>
            <a:r>
              <a:rPr lang="ar-IQ" dirty="0" smtClean="0">
                <a:effectLst/>
                <a:latin typeface="Times New Roman"/>
                <a:ea typeface="Times New Roman"/>
                <a:cs typeface="Simplified Arabic"/>
              </a:rPr>
              <a:t>وفيها يعمد المهاجم الى خداع المدافع عن طريق محاولة التحرك بالكرة نحو جهة اليمين أو اليسار دون أن يلمس الكرة ويتركها تسير في الاتجاه الذي قدمت منه في اثناء ذلك يستدير المهاجم بسرعة ليقابل الكرة من الجهة الأخرى موهماً المدافع بالتحرك نحو جهة حركة اللاعب تاركاً الكرة في استمراريتها . </a:t>
            </a:r>
            <a:endParaRPr lang="en-US" dirty="0">
              <a:effectLst/>
              <a:latin typeface="Times New Roman"/>
              <a:ea typeface="Times New Roman"/>
              <a:cs typeface="Simplified Arabic"/>
            </a:endParaRPr>
          </a:p>
        </p:txBody>
      </p:sp>
    </p:spTree>
    <p:extLst>
      <p:ext uri="{BB962C8B-B14F-4D97-AF65-F5344CB8AC3E}">
        <p14:creationId xmlns:p14="http://schemas.microsoft.com/office/powerpoint/2010/main" val="63729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85000" lnSpcReduction="20000"/>
          </a:bodyPr>
          <a:lstStyle/>
          <a:p>
            <a:pPr marL="0" indent="0" algn="just">
              <a:buNone/>
            </a:pPr>
            <a:r>
              <a:rPr lang="ar-IQ" sz="3600" b="1" dirty="0" smtClean="0">
                <a:solidFill>
                  <a:srgbClr val="00B050"/>
                </a:solidFill>
                <a:effectLst/>
                <a:latin typeface="Times New Roman"/>
                <a:ea typeface="Times New Roman"/>
                <a:cs typeface="Simplified Arabic"/>
              </a:rPr>
              <a:t>* وسائل تنفيذ المراوغة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تغير سرعة الركض من البطيء إلى السريع وبالعكس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تغيير اتجاه الركض من الأمام - جانب - خلف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استخدام الركلات المختلفة بالقدم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استخدام أسلوب تبادل القدمين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5- استخدام أسلوب دفع الكرة بسرعة من جهة المدافع والتخلص منه في الجهة الأخرى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6- الهروب والتخلص من المنافس بالكرة أو بدونها . </a:t>
            </a:r>
          </a:p>
          <a:p>
            <a:pPr marL="0" indent="0" algn="just">
              <a:buNone/>
            </a:pPr>
            <a:endParaRPr lang="en-US" dirty="0" smtClean="0">
              <a:effectLst/>
              <a:latin typeface="Times New Roman"/>
              <a:ea typeface="Times New Roman"/>
              <a:cs typeface="Simplified Arabic"/>
            </a:endParaRPr>
          </a:p>
          <a:p>
            <a:pPr marL="0" indent="0" algn="just">
              <a:buNone/>
            </a:pPr>
            <a:r>
              <a:rPr lang="ar-IQ" sz="3600" b="1" dirty="0" smtClean="0">
                <a:solidFill>
                  <a:srgbClr val="00B050"/>
                </a:solidFill>
                <a:effectLst/>
                <a:latin typeface="Times New Roman"/>
                <a:ea typeface="Times New Roman"/>
                <a:cs typeface="Simplified Arabic"/>
              </a:rPr>
              <a:t>* بعض النقاط والأمور التي يجب مراعاتها اثناء المراوغة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عندما يكون المهاجم والمدافع وجهاً لوجه يجب على المهاجم المراوغة من مسافة بعيدة عن متناول المدافع (متر وأكثر)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عندما يكون المدافع بجانب المهاجم يجب على المهاجم استخدام جسمه وبخاصة رجله في التغطية وحجز الكرة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يجب </a:t>
            </a:r>
            <a:r>
              <a:rPr lang="ar-IQ" smtClean="0">
                <a:effectLst/>
                <a:latin typeface="Times New Roman"/>
                <a:ea typeface="Times New Roman"/>
                <a:cs typeface="Simplified Arabic"/>
              </a:rPr>
              <a:t>أن يكون </a:t>
            </a:r>
            <a:r>
              <a:rPr lang="ar-IQ" dirty="0" smtClean="0">
                <a:effectLst/>
                <a:latin typeface="Times New Roman"/>
                <a:ea typeface="Times New Roman"/>
                <a:cs typeface="Simplified Arabic"/>
              </a:rPr>
              <a:t>نظر اللاعب </a:t>
            </a:r>
            <a:r>
              <a:rPr lang="ar-IQ" smtClean="0">
                <a:effectLst/>
                <a:latin typeface="Times New Roman"/>
                <a:ea typeface="Times New Roman"/>
                <a:cs typeface="Simplified Arabic"/>
              </a:rPr>
              <a:t>المهاجم مرّكزاً </a:t>
            </a:r>
            <a:r>
              <a:rPr lang="ar-IQ" dirty="0" smtClean="0">
                <a:effectLst/>
                <a:latin typeface="Times New Roman"/>
                <a:ea typeface="Times New Roman"/>
                <a:cs typeface="Simplified Arabic"/>
              </a:rPr>
              <a:t>على قدمي المدافع وحركاته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131681566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456</Words>
  <Application>Microsoft Office PowerPoint</Application>
  <PresentationFormat>عرض على الشاشة (3:4)‏</PresentationFormat>
  <Paragraphs>44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سادساً : مهارة المراوغة   Dribbling Skill</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سادساً : مهارة المراوغة   Dribbling Skill</dc:title>
  <dc:creator>DR.Wael 2010</dc:creator>
  <cp:lastModifiedBy>DR.Wael 2010</cp:lastModifiedBy>
  <cp:revision>3</cp:revision>
  <dcterms:created xsi:type="dcterms:W3CDTF">2019-09-12T20:13:23Z</dcterms:created>
  <dcterms:modified xsi:type="dcterms:W3CDTF">2019-09-12T20:46:51Z</dcterms:modified>
</cp:coreProperties>
</file>